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80" r:id="rId2"/>
    <p:sldId id="258" r:id="rId3"/>
    <p:sldId id="259" r:id="rId4"/>
    <p:sldId id="286" r:id="rId5"/>
    <p:sldId id="287" r:id="rId6"/>
    <p:sldId id="289" r:id="rId7"/>
    <p:sldId id="281" r:id="rId8"/>
    <p:sldId id="293" r:id="rId9"/>
    <p:sldId id="335" r:id="rId10"/>
    <p:sldId id="336" r:id="rId11"/>
    <p:sldId id="317" r:id="rId12"/>
    <p:sldId id="318" r:id="rId13"/>
    <p:sldId id="325" r:id="rId14"/>
    <p:sldId id="322" r:id="rId15"/>
    <p:sldId id="323" r:id="rId16"/>
    <p:sldId id="326" r:id="rId17"/>
    <p:sldId id="327" r:id="rId18"/>
    <p:sldId id="328" r:id="rId19"/>
    <p:sldId id="282" r:id="rId20"/>
    <p:sldId id="295" r:id="rId21"/>
    <p:sldId id="303" r:id="rId22"/>
    <p:sldId id="306" r:id="rId23"/>
    <p:sldId id="332" r:id="rId24"/>
    <p:sldId id="329" r:id="rId25"/>
    <p:sldId id="331" r:id="rId26"/>
    <p:sldId id="333" r:id="rId27"/>
    <p:sldId id="334" r:id="rId28"/>
    <p:sldId id="283" r:id="rId29"/>
    <p:sldId id="296" r:id="rId30"/>
    <p:sldId id="304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284" r:id="rId39"/>
    <p:sldId id="309" r:id="rId40"/>
    <p:sldId id="310" r:id="rId41"/>
    <p:sldId id="311" r:id="rId42"/>
    <p:sldId id="285" r:id="rId43"/>
    <p:sldId id="312" r:id="rId44"/>
    <p:sldId id="313" r:id="rId45"/>
    <p:sldId id="314" r:id="rId46"/>
    <p:sldId id="315" r:id="rId47"/>
  </p:sldIdLst>
  <p:sldSz cx="9144000" cy="5143500" type="screen16x9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325B"/>
    <a:srgbClr val="F2F2F2"/>
    <a:srgbClr val="A2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629" y="67"/>
      </p:cViewPr>
      <p:guideLst>
        <p:guide orient="horz" pos="1872"/>
        <p:guide pos="2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14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EC6C9-C5A8-473B-81B6-45D33E832DDD}" type="datetimeFigureOut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915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15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915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15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B7F2-C727-4CF0-854B-574BEDD8A1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A8EC-1E49-424C-BCFA-572FFAE717EA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905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5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60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6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1135-D26A-4F8E-9CC5-4D04C5CB626D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8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98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0BCF-A029-48C8-8958-0A70B38BB1DC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5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1568-A7D1-4636-BB09-7CF4AFFADB82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5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13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91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55BC-2BD3-49CF-BEF5-18391091E8B5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91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矩形 23"/>
          <p:cNvSpPr/>
          <p:nvPr userDrawn="1"/>
        </p:nvSpPr>
        <p:spPr>
          <a:xfrm>
            <a:off x="7070" y="0"/>
            <a:ext cx="110293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4194315" name="表格 24"/>
          <p:cNvGraphicFramePr>
            <a:graphicFrameLocks noGrp="1"/>
          </p:cNvGraphicFramePr>
          <p:nvPr userDrawn="1"/>
        </p:nvGraphicFramePr>
        <p:xfrm>
          <a:off x="14140" y="774075"/>
          <a:ext cx="1102360" cy="2971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研究背景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15" dirty="0">
                          <a:solidFill>
                            <a:schemeClr val="tx1"/>
                          </a:solidFill>
                        </a:rPr>
                        <a:t>研究内容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研究目标</a:t>
                      </a:r>
                      <a:endParaRPr lang="en-US" altLang="zh-CN" sz="13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创新之处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3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进度成果</a:t>
                      </a:r>
                      <a:endParaRPr lang="en-US" altLang="zh-CN" sz="13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3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经费预算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8970" name="五边形 8"/>
          <p:cNvSpPr/>
          <p:nvPr userDrawn="1"/>
        </p:nvSpPr>
        <p:spPr>
          <a:xfrm flipH="1">
            <a:off x="8408809" y="4462554"/>
            <a:ext cx="739955" cy="378042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971" name="等腰三角形 9"/>
          <p:cNvSpPr/>
          <p:nvPr userDrawn="1"/>
        </p:nvSpPr>
        <p:spPr>
          <a:xfrm rot="16200000">
            <a:off x="1160748" y="2961701"/>
            <a:ext cx="108012" cy="1080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50" name="组合 10"/>
          <p:cNvGrpSpPr/>
          <p:nvPr userDrawn="1"/>
        </p:nvGrpSpPr>
        <p:grpSpPr>
          <a:xfrm>
            <a:off x="-1" y="2556347"/>
            <a:ext cx="1110006" cy="591140"/>
            <a:chOff x="0" y="1245208"/>
            <a:chExt cx="1691680" cy="788186"/>
          </a:xfrm>
        </p:grpSpPr>
        <p:sp>
          <p:nvSpPr>
            <p:cNvPr id="1048972" name="矩形 11"/>
            <p:cNvSpPr/>
            <p:nvPr userDrawn="1"/>
          </p:nvSpPr>
          <p:spPr>
            <a:xfrm>
              <a:off x="0" y="1245208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</a:t>
              </a:r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关键问题</a:t>
              </a:r>
            </a:p>
          </p:txBody>
        </p:sp>
        <p:sp>
          <p:nvSpPr>
            <p:cNvPr id="104897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cxnSp>
        <p:nvCxnSpPr>
          <p:cNvPr id="3145790" name="直接连接符 14"/>
          <p:cNvCxnSpPr/>
          <p:nvPr userDrawn="1"/>
        </p:nvCxnSpPr>
        <p:spPr>
          <a:xfrm>
            <a:off x="1430778" y="788216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5" name="d7f4448b-3673-4d0f-89ff-08ead12315f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239071" y="4697788"/>
            <a:ext cx="1148385" cy="373626"/>
            <a:chOff x="3312319" y="2532064"/>
            <a:chExt cx="5567363" cy="1811338"/>
          </a:xfrm>
          <a:solidFill>
            <a:schemeClr val="accent1"/>
          </a:solidFill>
        </p:grpSpPr>
        <p:sp>
          <p:nvSpPr>
            <p:cNvPr id="1048987" name="íṥḷîde"/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88" name="íṩḻiḋe"/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89" name="iṣḷíḓè"/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0" name="iṣļîďê"/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1" name="iṧ1ïdê"/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2" name="ïṡ1îḋé"/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3" name="iṡḻíḋè"/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4" name="îS1íḍê"/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5" name="iṥļîḑè"/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6" name="ïṧḷïḑè"/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7" name="iṣľiḋê"/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8" name="iṣliḍè"/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999" name="íṥľídê"/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0" name="ïŝľiḑé"/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1" name="iśḷïḑé"/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2" name="ï$ḷîḋé"/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3" name="ïṥḷiḍê"/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4" name="î$1íḋe"/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5" name="ïṥḷïdê"/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6" name="ïS1ïďê"/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7" name="i$1ïdè"/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8" name="îṧlîḑé"/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09" name="iṥlîḍè"/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0" name="íšḻîďe"/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1" name="ïS1ïḓe"/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2" name="îSļïde"/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3" name="ïš1ïḑé"/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4" name="ïś1iḓè"/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5" name="îśļîḍê"/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6" name="iṥlïďe"/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7" name="iš1idè"/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8" name="ïśļiḓé"/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19" name="íṣlíḓé"/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0" name="ïŝlîdè"/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1" name="îşļîḓè"/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2" name="ïšḻïḑé"/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3" name="íšlîḋè"/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4" name="ïṥļïḍê"/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5" name="îṣḻîďe"/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6" name="ïṩḷîḍe"/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7" name="ïśļiḋê"/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8" name="îś1îdê"/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29" name="íṩļïḓé"/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0" name="ïṣļïde"/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1" name="îṡḻîḋe"/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2" name="iŝľiḓê"/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3" name="ïŝľîḋe"/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4" name="ïsļidé"/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5" name="îşḷiḓê"/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6" name="íşlîḑê"/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7" name="ïş1ïḑè"/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8" name="íśḷîďe"/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39" name="í$lîdê"/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0" name="íṥlíďe"/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1" name="íşḻîḑé"/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2" name="îś1îḓè"/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3" name="ïşļíḑê"/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4" name="ïs1îḓé"/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5" name="íşḻíde"/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6" name="îṣḻïḋé"/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7" name="íŝḷiďé"/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8" name="ïṧľïḓe"/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49" name="ísḻíḑê"/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50" name="iš1íḋé"/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51" name="ïśliďe"/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52" name="íşļïďê"/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53" name="iṧlíḓe"/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54" name="iṥlîďe"/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968873"/>
            <a:ext cx="9144000" cy="230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486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1" name="d7f4448b-3673-4d0f-89ff-08ead12315f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239071" y="4697788"/>
            <a:ext cx="1148385" cy="373626"/>
            <a:chOff x="3312319" y="2532064"/>
            <a:chExt cx="5567363" cy="1811338"/>
          </a:xfrm>
          <a:solidFill>
            <a:schemeClr val="accent1"/>
          </a:solidFill>
        </p:grpSpPr>
        <p:sp>
          <p:nvSpPr>
            <p:cNvPr id="1048693" name="íṥḷîde"/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4" name="íṩḻiḋe"/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5" name="iṣḷíḓè"/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6" name="iṣļîďê"/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7" name="iṧ1ïdê"/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8" name="ïṡ1îḋé"/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99" name="iṡḻíḋè"/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0" name="îS1íḍê"/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1" name="iṥļîḑè"/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2" name="ïṧḷïḑè"/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3" name="iṣľiḋê"/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4" name="iṣliḍè"/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5" name="íṥľídê"/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6" name="ïŝľiḑé"/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7" name="iśḷïḑé"/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8" name="ï$ḷîḋé"/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09" name="ïṥḷiḍê"/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0" name="î$1íḋe"/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1" name="ïṥḷïdê"/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2" name="ïS1ïďê"/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3" name="i$1ïdè"/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4" name="îṧlîḑé"/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5" name="iṥlîḍè"/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6" name="íšḻîďe"/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7" name="ïS1ïḓe"/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8" name="îSļïde"/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19" name="ïš1ïḑé"/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0" name="ïś1iḓè"/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1" name="îśļîḍê"/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2" name="iṥlïďe"/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3" name="iš1idè"/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4" name="ïśļiḓé"/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5" name="íṣlíḓé"/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6" name="ïŝlîdè"/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7" name="îşļîḓè"/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8" name="ïšḻïḑé"/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29" name="íšlîḋè"/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0" name="ïṥļïḍê"/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1" name="îṣḻîďe"/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2" name="ïṩḷîḍe"/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3" name="ïśļiḋê"/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4" name="îś1îdê"/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5" name="íṩļïḓé"/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6" name="ïṣļïde"/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7" name="îṡḻîḋe"/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8" name="iŝľiḓê"/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39" name="ïŝľîḋe"/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0" name="ïsļidé"/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1" name="îşḷiḓê"/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2" name="íşlîḑê"/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3" name="ïş1ïḑè"/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4" name="íśḷîďe"/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5" name="í$lîdê"/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6" name="íṥlíďe"/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7" name="íşḻîḑé"/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8" name="îś1îḓè"/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49" name="ïşļíḑê"/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0" name="ïs1îḓé"/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1" name="íşḻíde"/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2" name="îṣḻïḋé"/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3" name="íŝḷiďé"/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4" name="ïṧľïḓe"/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5" name="ísḻíḑê"/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6" name="iš1íḋé"/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7" name="ïśliďe"/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8" name="íşļïďê"/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59" name="iṧlíḓe"/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760" name="iṥlîďe"/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8827" y="1289366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490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06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394726" y="2905893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4906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610624" y="1289366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49062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826524" y="2905893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49063" name="矩形 90"/>
          <p:cNvSpPr/>
          <p:nvPr userDrawn="1"/>
        </p:nvSpPr>
        <p:spPr>
          <a:xfrm>
            <a:off x="141600" y="2881005"/>
            <a:ext cx="2147410" cy="1470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64" name="矩形 91"/>
          <p:cNvSpPr/>
          <p:nvPr userDrawn="1"/>
        </p:nvSpPr>
        <p:spPr>
          <a:xfrm>
            <a:off x="2360223" y="1289366"/>
            <a:ext cx="2147410" cy="1470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65" name="矩形 92"/>
          <p:cNvSpPr/>
          <p:nvPr userDrawn="1"/>
        </p:nvSpPr>
        <p:spPr>
          <a:xfrm>
            <a:off x="4578847" y="2881005"/>
            <a:ext cx="2147410" cy="1470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66" name="矩形 93"/>
          <p:cNvSpPr/>
          <p:nvPr userDrawn="1"/>
        </p:nvSpPr>
        <p:spPr>
          <a:xfrm>
            <a:off x="6792021" y="1289366"/>
            <a:ext cx="2147410" cy="1470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8" name="d7f4448b-3673-4d0f-89ff-08ead12315f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239071" y="4697788"/>
            <a:ext cx="1148385" cy="373626"/>
            <a:chOff x="3312319" y="2532064"/>
            <a:chExt cx="5567363" cy="1811338"/>
          </a:xfrm>
          <a:solidFill>
            <a:schemeClr val="accent1"/>
          </a:solidFill>
        </p:grpSpPr>
        <p:sp>
          <p:nvSpPr>
            <p:cNvPr id="1049067" name="íṥḷîde"/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68" name="íṩḻiḋe"/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69" name="iṣḷíḓè"/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0" name="iṣļîďê"/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1" name="iṧ1ïdê"/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2" name="ïṡ1îḋé"/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3" name="iṡḻíḋè"/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4" name="îS1íḍê"/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5" name="iṥļîḑè"/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6" name="ïṧḷïḑè"/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7" name="iṣľiḋê"/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8" name="iṣliḍè"/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79" name="íṥľídê"/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0" name="ïŝľiḑé"/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1" name="iśḷïḑé"/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2" name="ï$ḷîḋé"/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3" name="ïṥḷiḍê"/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4" name="î$1íḋe"/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5" name="ïṥḷïdê"/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6" name="ïS1ïďê"/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7" name="i$1ïdè"/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8" name="îṧlîḑé"/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89" name="iṥlîḍè"/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0" name="íšḻîďe"/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1" name="ïS1ïḓe"/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2" name="îSļïde"/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3" name="ïš1ïḑé"/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4" name="ïś1iḓè"/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5" name="îśļîḍê"/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6" name="iṥlïďe"/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7" name="iš1idè"/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8" name="ïśļiḓé"/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099" name="íṣlíḓé"/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0" name="ïŝlîdè"/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1" name="îşļîḓè"/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2" name="ïšḻïḑé"/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3" name="íšlîḋè"/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4" name="ïṥļïḍê"/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5" name="îṣḻîďe"/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6" name="ïṩḷîḍe"/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7" name="ïśļiḋê"/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8" name="îś1îdê"/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09" name="íṩļïḓé"/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0" name="ïṣļïde"/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1" name="îṡḻîḋe"/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2" name="iŝľiḓê"/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3" name="ïŝľîḋe"/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4" name="ïsļidé"/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5" name="îşḷiḓê"/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6" name="íşlîḑê"/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7" name="ïş1ïḑè"/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8" name="íśḷîďe"/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19" name="í$lîdê"/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0" name="íṥlíďe"/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1" name="íşḻîḑé"/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2" name="îś1îḓè"/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3" name="ïşļíḑê"/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4" name="ïs1îḓé"/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5" name="íşḻíde"/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6" name="îṣḻïḋé"/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7" name="íŝḷiďé"/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8" name="ïṧľïḓe"/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29" name="ísḻíḑê"/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30" name="iš1íḋé"/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31" name="ïśliďe"/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32" name="íşļïďê"/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33" name="iṧlíḓe"/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134" name="iṥlîďe"/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50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98C12-413D-45C0-9AD9-C72A6D11CD69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75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6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F178-7028-46B8-B227-1B7A5FDAC3B5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0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141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142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914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144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914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C36B-FEB6-4842-88BA-8D822531BFD4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914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4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6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4BC2-D1DD-4487-BC9B-263F1385394B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96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BF5D-1EA0-43A9-8B73-E8769F776C4E}" type="datetime1">
              <a:rPr lang="zh-CN" altLang="en-US" smtClean="0"/>
              <a:t>2023-11-13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2098675" y="2041909"/>
            <a:ext cx="4944745" cy="1030918"/>
            <a:chOff x="3246" y="3427"/>
            <a:chExt cx="7787" cy="1462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3914" y="3427"/>
              <a:ext cx="6511" cy="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entury" panose="02040604050505020304" charset="0"/>
                  <a:ea typeface="微软雅黑" panose="020B0503020204020204" pitchFamily="34" charset="-122"/>
                  <a:cs typeface="Century" panose="02040604050505020304" charset="0"/>
                </a:rPr>
                <a:t>恶意代码分析与防治技术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accent1">
                      <a:lumMod val="75000"/>
                    </a:schemeClr>
                  </a:solidFill>
                  <a:latin typeface="Century" panose="02040604050505020304" charset="0"/>
                  <a:ea typeface="微软雅黑" panose="020B0503020204020204" pitchFamily="34" charset="-122"/>
                  <a:cs typeface="Century" panose="02040604050505020304" charset="0"/>
                </a:rPr>
                <a:t>Lab10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3246" y="4865"/>
              <a:ext cx="7787" cy="2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108624"/>
            <a:ext cx="1654810" cy="601345"/>
          </a:xfrm>
          <a:prstGeom prst="rect">
            <a:avLst/>
          </a:prstGeom>
        </p:spPr>
      </p:pic>
      <p:sp>
        <p:nvSpPr>
          <p:cNvPr id="2" name="文本框 0"/>
          <p:cNvSpPr txBox="1"/>
          <p:nvPr/>
        </p:nvSpPr>
        <p:spPr>
          <a:xfrm>
            <a:off x="3764280" y="3238389"/>
            <a:ext cx="18199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62325B"/>
                </a:solidFill>
                <a:latin typeface="华文行楷" panose="02010800040101010101" charset="-122"/>
                <a:ea typeface="华文行楷" panose="02010800040101010101" charset="-122"/>
              </a:rPr>
              <a:t>实验分享</a:t>
            </a: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8BA75B88-835D-6AC5-57BF-F28D546A4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205" y="3590373"/>
            <a:ext cx="19756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rPr>
              <a:t>学号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rPr>
              <a:t>: 2113997 </a:t>
            </a:r>
          </a:p>
          <a:p>
            <a:pPr marL="0" marR="0" lvl="0" indent="0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rPr>
              <a:t>姓名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rPr>
              <a:t>: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" panose="02040604050505020304" charset="0"/>
                <a:ea typeface="微软雅黑" panose="020B0503020204020204" pitchFamily="34" charset="-122"/>
                <a:cs typeface="Century" panose="02040604050505020304" charset="0"/>
              </a:rPr>
              <a:t>齐明杰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4" y="890119"/>
            <a:ext cx="1284112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B35C4A3-59FD-AF4D-CD04-A03756AE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206DD-04A6-974C-5A72-9A3EE36B6DA1}"/>
              </a:ext>
            </a:extLst>
          </p:cNvPr>
          <p:cNvSpPr txBox="1"/>
          <p:nvPr/>
        </p:nvSpPr>
        <p:spPr>
          <a:xfrm>
            <a:off x="1971199" y="975176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A350B-DE27-C167-9027-9C3034EFC423}"/>
              </a:ext>
            </a:extLst>
          </p:cNvPr>
          <p:cNvSpPr txBox="1"/>
          <p:nvPr/>
        </p:nvSpPr>
        <p:spPr>
          <a:xfrm>
            <a:off x="6240405" y="784677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8DC11-5AA2-6C69-1119-BA647ED1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4" y="1489699"/>
            <a:ext cx="3867920" cy="23020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E48807-2143-BDF5-2379-E572D6BC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55" y="1239149"/>
            <a:ext cx="4672331" cy="28270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1769A6-852A-1F66-B546-39A15F9A52C8}"/>
              </a:ext>
            </a:extLst>
          </p:cNvPr>
          <p:cNvSpPr txBox="1"/>
          <p:nvPr/>
        </p:nvSpPr>
        <p:spPr>
          <a:xfrm>
            <a:off x="1277258" y="3929627"/>
            <a:ext cx="292589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使用了驱动文件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D12737-6E57-27B0-870B-DDB09C65BFC9}"/>
              </a:ext>
            </a:extLst>
          </p:cNvPr>
          <p:cNvSpPr txBox="1"/>
          <p:nvPr/>
        </p:nvSpPr>
        <p:spPr>
          <a:xfrm>
            <a:off x="3938148" y="4138722"/>
            <a:ext cx="551127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注册表键值信息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EnableFirewall</a:t>
            </a:r>
            <a:r>
              <a:rPr lang="zh-CN" altLang="en-US" sz="14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用于启用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禁用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XP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系统防火墙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“\Registry\Machine”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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“HKEY_LOCAL_MACHINE”</a:t>
            </a:r>
          </a:p>
          <a:p>
            <a:pPr indent="0">
              <a:lnSpc>
                <a:spcPct val="150000"/>
              </a:lnSpc>
            </a:pP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32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动态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1733284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Procmon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82C96-2D1C-C80C-4DAF-5B303557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6" y="1582615"/>
            <a:ext cx="3274837" cy="1529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81EC7D-5BA1-3D9A-CA4C-78F5B0D4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67" y="890119"/>
            <a:ext cx="5202697" cy="29122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348F9D-D3E7-B1A0-1956-C0ABC4146803}"/>
              </a:ext>
            </a:extLst>
          </p:cNvPr>
          <p:cNvSpPr txBox="1"/>
          <p:nvPr/>
        </p:nvSpPr>
        <p:spPr>
          <a:xfrm>
            <a:off x="1272260" y="4035443"/>
            <a:ext cx="659947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有许多对注册表的读操作，只有一个写操作，并且它写入的注册表键为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HKLM\SOFTWARE\Microsoft\Cryptography\RNG\Seed</a:t>
            </a:r>
          </a:p>
        </p:txBody>
      </p:sp>
    </p:spTree>
    <p:extLst>
      <p:ext uri="{BB962C8B-B14F-4D97-AF65-F5344CB8AC3E}">
        <p14:creationId xmlns:p14="http://schemas.microsoft.com/office/powerpoint/2010/main" val="384143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分析（</a:t>
            </a: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EXE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23344C2-0C20-D83D-CB89-04577293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1" y="854538"/>
            <a:ext cx="4305540" cy="28411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A18F97-FFC7-45F8-2352-11C4A1AF427C}"/>
              </a:ext>
            </a:extLst>
          </p:cNvPr>
          <p:cNvSpPr txBox="1"/>
          <p:nvPr/>
        </p:nvSpPr>
        <p:spPr>
          <a:xfrm>
            <a:off x="1591617" y="3695699"/>
            <a:ext cx="7118353" cy="17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WinMain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通常是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 GUI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应用程序入口点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安装并启动服务“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Lab10-01”,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Lab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10-01.sys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的代码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启动服务，如果成功启动，则调用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ControlService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，第二个参数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0x1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SERVICE_CONTROL_STOP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，即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卸载驱动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0D8F6D-3DC6-6CB8-BB30-5E1909B7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4538"/>
            <a:ext cx="4396740" cy="28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4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分析（</a:t>
            </a: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SYS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26C1D89B-E8EA-3CD8-3F7E-8866C891300C}"/>
              </a:ext>
            </a:extLst>
          </p:cNvPr>
          <p:cNvSpPr/>
          <p:nvPr/>
        </p:nvSpPr>
        <p:spPr>
          <a:xfrm>
            <a:off x="-6854" y="890119"/>
            <a:ext cx="1003801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BED3CD-EBA4-E1F8-2AEB-A094361A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744028"/>
            <a:ext cx="5962650" cy="1291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B650C7-93E3-36B0-E8B2-E06D72FE46BC}"/>
              </a:ext>
            </a:extLst>
          </p:cNvPr>
          <p:cNvSpPr txBox="1"/>
          <p:nvPr/>
        </p:nvSpPr>
        <p:spPr>
          <a:xfrm>
            <a:off x="996947" y="3397955"/>
            <a:ext cx="687768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DriverEntry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函数是驱动程序的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主入口点</a:t>
            </a:r>
          </a:p>
          <a:p>
            <a:pPr indent="0">
              <a:lnSpc>
                <a:spcPct val="150000"/>
              </a:lnSpc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卸载驱动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的代码替换为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sub_10486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788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分析（</a:t>
            </a: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SYS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EA554C-C3EE-4EAE-C767-142032AB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774704"/>
            <a:ext cx="7021567" cy="3119116"/>
          </a:xfrm>
          <a:prstGeom prst="rect">
            <a:avLst/>
          </a:prstGeom>
        </p:spPr>
      </p:pic>
      <p:sp>
        <p:nvSpPr>
          <p:cNvPr id="4" name="矩形 64">
            <a:extLst>
              <a:ext uri="{FF2B5EF4-FFF2-40B4-BE49-F238E27FC236}">
                <a16:creationId xmlns:a16="http://schemas.microsoft.com/office/drawing/2014/main" id="{8097A956-8B29-B093-622A-65399F0C487B}"/>
              </a:ext>
            </a:extLst>
          </p:cNvPr>
          <p:cNvSpPr/>
          <p:nvPr/>
        </p:nvSpPr>
        <p:spPr>
          <a:xfrm>
            <a:off x="-6854" y="890119"/>
            <a:ext cx="1003801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F2613E-E8AC-E45F-0C4E-D4A39B02D1E3}"/>
              </a:ext>
            </a:extLst>
          </p:cNvPr>
          <p:cNvSpPr txBox="1"/>
          <p:nvPr/>
        </p:nvSpPr>
        <p:spPr>
          <a:xfrm>
            <a:off x="976064" y="4090451"/>
            <a:ext cx="687768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RtlCreateRegistryKey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函数来创建若干个注册表键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禁用注册表的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防火墙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48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48AF884-137A-BDF0-4618-6F0E205F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29" y="965794"/>
            <a:ext cx="4733925" cy="514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685E3A-F289-4BF6-60B5-0E62ED9B0A6B}"/>
              </a:ext>
            </a:extLst>
          </p:cNvPr>
          <p:cNvSpPr txBox="1"/>
          <p:nvPr/>
        </p:nvSpPr>
        <p:spPr>
          <a:xfrm>
            <a:off x="2058105" y="1724067"/>
            <a:ext cx="43350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ControlService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处下断点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bp 00401080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ADC48F-BEAD-775E-8AA4-F5371536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" y="2213610"/>
            <a:ext cx="6487478" cy="26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14B82C-4469-209C-95D2-04C6381ECB26}"/>
              </a:ext>
            </a:extLst>
          </p:cNvPr>
          <p:cNvSpPr txBox="1"/>
          <p:nvPr/>
        </p:nvSpPr>
        <p:spPr>
          <a:xfrm>
            <a:off x="851081" y="1371916"/>
            <a:ext cx="1750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!drvobj lab10-01</a:t>
            </a:r>
          </a:p>
          <a:p>
            <a:r>
              <a:rPr lang="zh-CN" altLang="en-US" b="1"/>
              <a:t>查看驱动对象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6A1E62-7BD4-08AD-6464-DF2309B4EA3C}"/>
              </a:ext>
            </a:extLst>
          </p:cNvPr>
          <p:cNvSpPr txBox="1"/>
          <p:nvPr/>
        </p:nvSpPr>
        <p:spPr>
          <a:xfrm>
            <a:off x="249100" y="3054827"/>
            <a:ext cx="3141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dt</a:t>
            </a:r>
            <a:r>
              <a:rPr lang="zh-CN" altLang="en-US" b="1"/>
              <a:t>指令来查看驱动对象的信息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 b="1"/>
              <a:t>驱动卸载函数</a:t>
            </a:r>
            <a:r>
              <a:rPr lang="en-US" altLang="zh-CN" b="1"/>
              <a:t>DriverUnload</a:t>
            </a:r>
            <a:r>
              <a:rPr lang="zh-CN" altLang="en-US" b="1"/>
              <a:t>，其地址为</a:t>
            </a:r>
            <a:r>
              <a:rPr lang="en-US" altLang="zh-CN" b="1"/>
              <a:t>0xba73a486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CAAB47F-7839-AD4C-0E65-FCAA3E22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15" y="1371916"/>
            <a:ext cx="3104426" cy="7921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1C617D-2F03-D25E-4CD5-16E44840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53" y="2611911"/>
            <a:ext cx="5550674" cy="18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28E70D0-7900-FFA4-B4DF-4826DD41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" y="1358263"/>
            <a:ext cx="4511993" cy="29698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1E48F9-0607-0B52-D872-1238DDE8E2F8}"/>
              </a:ext>
            </a:extLst>
          </p:cNvPr>
          <p:cNvSpPr txBox="1"/>
          <p:nvPr/>
        </p:nvSpPr>
        <p:spPr>
          <a:xfrm>
            <a:off x="5118281" y="2111056"/>
            <a:ext cx="2981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调用</a:t>
            </a:r>
            <a:r>
              <a:rPr lang="en-US" altLang="zh-CN" b="1"/>
              <a:t>RtlCreateRegistryKey</a:t>
            </a:r>
            <a:r>
              <a:rPr lang="zh-CN" altLang="en-US" b="1"/>
              <a:t>和</a:t>
            </a:r>
            <a:r>
              <a:rPr lang="en-US" altLang="zh-CN" b="1"/>
              <a:t>RtlWriteRegistryValue</a:t>
            </a:r>
            <a:r>
              <a:rPr lang="zh-CN" altLang="en-US" b="1"/>
              <a:t>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BF12DD-E3F3-B680-A7BD-D77C899AFEBE}"/>
              </a:ext>
            </a:extLst>
          </p:cNvPr>
          <p:cNvSpPr txBox="1"/>
          <p:nvPr/>
        </p:nvSpPr>
        <p:spPr>
          <a:xfrm>
            <a:off x="1405264" y="824108"/>
            <a:ext cx="2259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下断点 </a:t>
            </a:r>
            <a:r>
              <a:rPr lang="en-US" altLang="zh-CN" b="1"/>
              <a:t>bp ba77a486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7582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总结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5C20779-4956-FC57-BEA0-04111BE99632}"/>
              </a:ext>
            </a:extLst>
          </p:cNvPr>
          <p:cNvSpPr txBox="1"/>
          <p:nvPr/>
        </p:nvSpPr>
        <p:spPr>
          <a:xfrm>
            <a:off x="1232081" y="1833086"/>
            <a:ext cx="6098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	</a:t>
            </a:r>
            <a:r>
              <a:rPr lang="zh-CN" altLang="en-US" b="1"/>
              <a:t>这个程序将创建一个服务来加载驱动。然后创建几个键值，这几个键值将禁用系统防火墙。</a:t>
            </a:r>
            <a:r>
              <a:rPr lang="en-US" altLang="zh-CN" b="1"/>
              <a:t>	</a:t>
            </a:r>
          </a:p>
          <a:p>
            <a:r>
              <a:rPr lang="en-US" altLang="zh-CN" b="1"/>
              <a:t>	</a:t>
            </a:r>
            <a:r>
              <a:rPr lang="zh-CN" altLang="en-US" b="1"/>
              <a:t>另外还从内核对注册表进行修改，这些修改是无法被</a:t>
            </a:r>
            <a:r>
              <a:rPr lang="en-US" altLang="zh-CN" b="1"/>
              <a:t>procmon</a:t>
            </a:r>
            <a:r>
              <a:rPr lang="zh-CN" altLang="en-US" b="1"/>
              <a:t>探测到的。</a:t>
            </a:r>
          </a:p>
        </p:txBody>
      </p:sp>
    </p:spTree>
    <p:extLst>
      <p:ext uri="{BB962C8B-B14F-4D97-AF65-F5344CB8AC3E}">
        <p14:creationId xmlns:p14="http://schemas.microsoft.com/office/powerpoint/2010/main" val="4220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3396615" y="2014855"/>
            <a:ext cx="2355215" cy="1200219"/>
            <a:chOff x="5318" y="3253"/>
            <a:chExt cx="3709" cy="1890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5318" y="3253"/>
              <a:ext cx="3709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Lab10-02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995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</a:t>
              </a:r>
              <a:r>
                <a:rPr lang="en-US" altLang="zh-CN" sz="120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THREE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矩形 13"/>
          <p:cNvSpPr/>
          <p:nvPr/>
        </p:nvSpPr>
        <p:spPr>
          <a:xfrm rot="4000789">
            <a:off x="-2019935" y="902335"/>
            <a:ext cx="6584315" cy="4154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588" name="文本框 9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7342" y="2571750"/>
            <a:ext cx="193773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49475" algn="l"/>
              </a:tabLst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Contents</a:t>
            </a:r>
          </a:p>
        </p:txBody>
      </p:sp>
      <p:sp>
        <p:nvSpPr>
          <p:cNvPr id="1048589" name="文本框 1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00038" y="1781397"/>
            <a:ext cx="180769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49475" algn="l"/>
              </a:tabLst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目 录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3145728" name="直接连接符 156"/>
          <p:cNvCxnSpPr/>
          <p:nvPr/>
        </p:nvCxnSpPr>
        <p:spPr>
          <a:xfrm>
            <a:off x="798470" y="3163994"/>
            <a:ext cx="2863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9"/>
          <p:cNvGrpSpPr/>
          <p:nvPr/>
        </p:nvGrpSpPr>
        <p:grpSpPr>
          <a:xfrm>
            <a:off x="4911090" y="850224"/>
            <a:ext cx="3237865" cy="2943225"/>
            <a:chOff x="7734" y="1325"/>
            <a:chExt cx="5099" cy="4635"/>
          </a:xfrm>
        </p:grpSpPr>
        <p:grpSp>
          <p:nvGrpSpPr>
            <p:cNvPr id="45" name="组合 3"/>
            <p:cNvGrpSpPr/>
            <p:nvPr/>
          </p:nvGrpSpPr>
          <p:grpSpPr>
            <a:xfrm>
              <a:off x="7734" y="1325"/>
              <a:ext cx="3796" cy="630"/>
              <a:chOff x="7795" y="933"/>
              <a:chExt cx="3359" cy="724"/>
            </a:xfrm>
          </p:grpSpPr>
          <p:sp>
            <p:nvSpPr>
              <p:cNvPr id="1048590" name="文本框 6"/>
              <p:cNvSpPr txBox="1">
                <a:spLocks noChangeArrowheads="1"/>
              </p:cNvSpPr>
              <p:nvPr/>
            </p:nvSpPr>
            <p:spPr bwMode="auto">
              <a:xfrm>
                <a:off x="8418" y="933"/>
                <a:ext cx="2736" cy="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marL="0" marR="0" lvl="0" indent="0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b="1">
                    <a:solidFill>
                      <a:srgbClr val="21283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内核调试配置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1283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8591" name="椭圆 82"/>
              <p:cNvSpPr/>
              <p:nvPr/>
            </p:nvSpPr>
            <p:spPr>
              <a:xfrm>
                <a:off x="7795" y="1003"/>
                <a:ext cx="502" cy="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1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6" name="组合 4"/>
            <p:cNvGrpSpPr/>
            <p:nvPr/>
          </p:nvGrpSpPr>
          <p:grpSpPr>
            <a:xfrm>
              <a:off x="7735" y="2344"/>
              <a:ext cx="4564" cy="630"/>
              <a:chOff x="7795" y="2391"/>
              <a:chExt cx="4038" cy="724"/>
            </a:xfrm>
          </p:grpSpPr>
          <p:sp>
            <p:nvSpPr>
              <p:cNvPr id="1048592" name="文本框 6"/>
              <p:cNvSpPr txBox="1">
                <a:spLocks noChangeArrowheads="1"/>
              </p:cNvSpPr>
              <p:nvPr/>
            </p:nvSpPr>
            <p:spPr bwMode="auto">
              <a:xfrm>
                <a:off x="8418" y="2391"/>
                <a:ext cx="3415" cy="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marL="0" marR="0" lvl="0" indent="0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1283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Lab10-01</a:t>
                </a: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1283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8593" name="椭圆 86"/>
              <p:cNvSpPr/>
              <p:nvPr/>
            </p:nvSpPr>
            <p:spPr>
              <a:xfrm>
                <a:off x="7795" y="2442"/>
                <a:ext cx="502" cy="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2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7" name="组合 5"/>
            <p:cNvGrpSpPr/>
            <p:nvPr/>
          </p:nvGrpSpPr>
          <p:grpSpPr>
            <a:xfrm>
              <a:off x="7735" y="3360"/>
              <a:ext cx="5098" cy="628"/>
              <a:chOff x="7795" y="3845"/>
              <a:chExt cx="4511" cy="722"/>
            </a:xfrm>
          </p:grpSpPr>
          <p:sp>
            <p:nvSpPr>
              <p:cNvPr id="1048594" name="文本框 6"/>
              <p:cNvSpPr txBox="1">
                <a:spLocks noChangeArrowheads="1"/>
              </p:cNvSpPr>
              <p:nvPr/>
            </p:nvSpPr>
            <p:spPr bwMode="auto">
              <a:xfrm>
                <a:off x="8418" y="3845"/>
                <a:ext cx="3888" cy="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marL="0" marR="0" lvl="0" indent="0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1283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Lab10-02</a:t>
                </a: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1283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8595" name="椭圆 90"/>
              <p:cNvSpPr/>
              <p:nvPr/>
            </p:nvSpPr>
            <p:spPr>
              <a:xfrm>
                <a:off x="7795" y="3875"/>
                <a:ext cx="502" cy="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3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8" name="组合 7"/>
            <p:cNvGrpSpPr/>
            <p:nvPr/>
          </p:nvGrpSpPr>
          <p:grpSpPr>
            <a:xfrm>
              <a:off x="7735" y="4380"/>
              <a:ext cx="5098" cy="628"/>
              <a:chOff x="7795" y="5283"/>
              <a:chExt cx="4511" cy="722"/>
            </a:xfrm>
          </p:grpSpPr>
          <p:sp>
            <p:nvSpPr>
              <p:cNvPr id="1048596" name="文本框 6"/>
              <p:cNvSpPr txBox="1">
                <a:spLocks noChangeArrowheads="1"/>
              </p:cNvSpPr>
              <p:nvPr/>
            </p:nvSpPr>
            <p:spPr bwMode="auto">
              <a:xfrm>
                <a:off x="8418" y="5283"/>
                <a:ext cx="3888" cy="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marL="0" marR="0" lvl="0" indent="0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1283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Lab10-03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1283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8597" name="椭圆 94"/>
              <p:cNvSpPr/>
              <p:nvPr/>
            </p:nvSpPr>
            <p:spPr>
              <a:xfrm>
                <a:off x="7795" y="5293"/>
                <a:ext cx="502" cy="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4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49" name="组合 6"/>
            <p:cNvGrpSpPr/>
            <p:nvPr/>
          </p:nvGrpSpPr>
          <p:grpSpPr>
            <a:xfrm>
              <a:off x="7734" y="5332"/>
              <a:ext cx="5098" cy="628"/>
              <a:chOff x="7994" y="5498"/>
              <a:chExt cx="4511" cy="722"/>
            </a:xfrm>
          </p:grpSpPr>
          <p:sp>
            <p:nvSpPr>
              <p:cNvPr id="1048598" name="文本框 6"/>
              <p:cNvSpPr txBox="1">
                <a:spLocks noChangeArrowheads="1"/>
              </p:cNvSpPr>
              <p:nvPr/>
            </p:nvSpPr>
            <p:spPr bwMode="auto">
              <a:xfrm>
                <a:off x="8617" y="5498"/>
                <a:ext cx="3888" cy="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marL="0" marR="0" lvl="0" indent="0" algn="l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b="1" noProof="0">
                    <a:ln>
                      <a:noFill/>
                    </a:ln>
                    <a:solidFill>
                      <a:srgbClr val="21283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Yara</a:t>
                </a:r>
                <a:r>
                  <a:rPr lang="zh-CN" altLang="en-US" sz="2000" b="1" noProof="0">
                    <a:ln>
                      <a:noFill/>
                    </a:ln>
                    <a:solidFill>
                      <a:srgbClr val="212834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规则编写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1283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8599" name="椭圆 94"/>
              <p:cNvSpPr/>
              <p:nvPr/>
            </p:nvSpPr>
            <p:spPr>
              <a:xfrm>
                <a:off x="7994" y="5498"/>
                <a:ext cx="502" cy="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charset="-122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2" name="椭圆 94">
            <a:extLst>
              <a:ext uri="{FF2B5EF4-FFF2-40B4-BE49-F238E27FC236}">
                <a16:creationId xmlns:a16="http://schemas.microsoft.com/office/drawing/2014/main" id="{91B22DBF-DE4F-D5E3-5DA8-F1D83F43E678}"/>
              </a:ext>
            </a:extLst>
          </p:cNvPr>
          <p:cNvSpPr/>
          <p:nvPr/>
        </p:nvSpPr>
        <p:spPr>
          <a:xfrm>
            <a:off x="4911081" y="4001609"/>
            <a:ext cx="360250" cy="3599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rPr>
              <a:t>6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8A3BF78E-B8F5-C954-B380-2B4B969EA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174" y="4038559"/>
            <a:ext cx="279014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IDAPython</a:t>
            </a:r>
            <a:r>
              <a:rPr lang="zh-CN" altLang="en-US" sz="2000" b="1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脚本编写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2612895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查壳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(Exeinfo PE)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D3A65-8BED-C0D5-396A-286B14A1410A}"/>
              </a:ext>
            </a:extLst>
          </p:cNvPr>
          <p:cNvSpPr txBox="1"/>
          <p:nvPr/>
        </p:nvSpPr>
        <p:spPr>
          <a:xfrm>
            <a:off x="2780198" y="4225844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无加壳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FBC69C-3595-E947-F2BC-39F43D96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07" y="1421575"/>
            <a:ext cx="5783803" cy="2804268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54C085DA-C705-FEA6-8A59-027974C2C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98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2348837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导入表 （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B35C4A3-59FD-AF4D-CD04-A03756AE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02504F-0000-350F-DCFD-B48946FC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93" y="1473308"/>
            <a:ext cx="5873927" cy="33798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C3029B-B317-15CC-3527-89E47083FB71}"/>
              </a:ext>
            </a:extLst>
          </p:cNvPr>
          <p:cNvSpPr txBox="1"/>
          <p:nvPr/>
        </p:nvSpPr>
        <p:spPr>
          <a:xfrm>
            <a:off x="6545179" y="1687263"/>
            <a:ext cx="1597744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创建服务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启动服务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写入文件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访问资源节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97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2841495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字符串（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A46971-175E-C372-DFC5-CD776FDD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" y="1473515"/>
            <a:ext cx="4274653" cy="24355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1CD654-C793-8768-5944-23C28DF1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77" y="1686875"/>
            <a:ext cx="3893363" cy="20240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0761E5-B4E7-1A91-0871-CF17EB63A011}"/>
              </a:ext>
            </a:extLst>
          </p:cNvPr>
          <p:cNvSpPr txBox="1"/>
          <p:nvPr/>
        </p:nvSpPr>
        <p:spPr>
          <a:xfrm>
            <a:off x="651399" y="4030788"/>
            <a:ext cx="371971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NtQueryDirectoryFile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：内核函数，访问文件夹目录时调用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E185C3-470B-6008-988C-B9723679C187}"/>
              </a:ext>
            </a:extLst>
          </p:cNvPr>
          <p:cNvSpPr txBox="1"/>
          <p:nvPr/>
        </p:nvSpPr>
        <p:spPr>
          <a:xfrm>
            <a:off x="5162203" y="4030788"/>
            <a:ext cx="371971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猜测其使用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WriteFile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创建了“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Mlwx486.sys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08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1317495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0761E5-B4E7-1A91-0871-CF17EB63A011}"/>
              </a:ext>
            </a:extLst>
          </p:cNvPr>
          <p:cNvSpPr txBox="1"/>
          <p:nvPr/>
        </p:nvSpPr>
        <p:spPr>
          <a:xfrm>
            <a:off x="1527698" y="4045836"/>
            <a:ext cx="5932281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发现其资源节存在一个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文件的内容，猜测是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Mlwx486.sys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，直接使用工具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dump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出来，命名为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Lab10-02.sys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578F0D-1185-1856-18AE-103882D0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29" y="870471"/>
            <a:ext cx="5185521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23651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(EXE)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64857AC-4DAE-CAB1-B0FF-A0692D04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4" y="764568"/>
            <a:ext cx="4234960" cy="31063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720E64-A861-9832-F359-2A356F2E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84" y="766290"/>
            <a:ext cx="4697675" cy="3104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48A28E-F935-EF4D-10C9-EA3296C5D368}"/>
              </a:ext>
            </a:extLst>
          </p:cNvPr>
          <p:cNvSpPr txBox="1"/>
          <p:nvPr/>
        </p:nvSpPr>
        <p:spPr>
          <a:xfrm>
            <a:off x="788559" y="3922136"/>
            <a:ext cx="2998581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加载资源节的文件，然后写入到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System32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目录下的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Mlwx486.sys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D04FD0-33F9-4A13-7F8B-D88B6F1D4A07}"/>
              </a:ext>
            </a:extLst>
          </p:cNvPr>
          <p:cNvSpPr txBox="1"/>
          <p:nvPr/>
        </p:nvSpPr>
        <p:spPr>
          <a:xfrm>
            <a:off x="4926219" y="3922136"/>
            <a:ext cx="3745341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创建一个名为“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486 WS Driver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”的服务，其服务运行程序为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Mlwx486.sys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，即资源节内的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438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23651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(SYS)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A00BBE4-66F2-36D9-689C-1C07CD89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6" y="741998"/>
            <a:ext cx="5202036" cy="28698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BF0B1E-467F-1570-D308-2DD71E8CB1AF}"/>
              </a:ext>
            </a:extLst>
          </p:cNvPr>
          <p:cNvSpPr txBox="1"/>
          <p:nvPr/>
        </p:nvSpPr>
        <p:spPr>
          <a:xfrm>
            <a:off x="969708" y="3694592"/>
            <a:ext cx="6514974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>
                <a:latin typeface="+mn-ea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latin typeface="+mn-ea"/>
                <a:cs typeface="微软雅黑" panose="020B0503020204020204" pitchFamily="34" charset="-122"/>
                <a:sym typeface="+mn-ea"/>
              </a:rPr>
              <a:t>将系统服务表中的这个服务的指针替换为指向 </a:t>
            </a:r>
            <a:r>
              <a:rPr lang="en-US" altLang="zh-CN" sz="1600">
                <a:latin typeface="+mn-ea"/>
                <a:cs typeface="微软雅黑" panose="020B0503020204020204" pitchFamily="34" charset="-122"/>
                <a:sym typeface="+mn-ea"/>
              </a:rPr>
              <a:t>sub_10486</a:t>
            </a:r>
            <a:r>
              <a:rPr lang="zh-CN" altLang="en-US" sz="1600">
                <a:latin typeface="+mn-ea"/>
                <a:cs typeface="微软雅黑" panose="020B0503020204020204" pitchFamily="34" charset="-122"/>
                <a:sym typeface="+mn-ea"/>
              </a:rPr>
              <a:t>的指针，这样，当系统尝试调用原始服务时，会转而调用 </a:t>
            </a:r>
            <a:r>
              <a:rPr lang="en-US" altLang="zh-CN" sz="1600">
                <a:latin typeface="+mn-ea"/>
                <a:cs typeface="微软雅黑" panose="020B0503020204020204" pitchFamily="34" charset="-122"/>
                <a:sym typeface="+mn-ea"/>
              </a:rPr>
              <a:t>sub_10486</a:t>
            </a:r>
            <a:r>
              <a:rPr lang="zh-CN" altLang="en-US" sz="1600">
                <a:latin typeface="+mn-ea"/>
                <a:cs typeface="微软雅黑" panose="020B0503020204020204" pitchFamily="34" charset="-122"/>
                <a:sym typeface="+mn-ea"/>
              </a:rPr>
              <a:t>函数。这是一个典型的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微软雅黑" panose="020B0503020204020204" pitchFamily="34" charset="-122"/>
                <a:sym typeface="+mn-ea"/>
              </a:rPr>
              <a:t>内核挂钩技术</a:t>
            </a:r>
            <a:endParaRPr lang="en-US" altLang="zh-CN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0FADE5-6E33-2988-D282-B9BF3CBBAE47}"/>
              </a:ext>
            </a:extLst>
          </p:cNvPr>
          <p:cNvSpPr txBox="1"/>
          <p:nvPr/>
        </p:nvSpPr>
        <p:spPr>
          <a:xfrm>
            <a:off x="5728855" y="1098936"/>
            <a:ext cx="341514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利用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MmGetSystemRoutineAddress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函数搜索内核服务表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KeServiceDescriptorTable</a:t>
            </a:r>
          </a:p>
        </p:txBody>
      </p:sp>
    </p:spTree>
    <p:extLst>
      <p:ext uri="{BB962C8B-B14F-4D97-AF65-F5344CB8AC3E}">
        <p14:creationId xmlns:p14="http://schemas.microsoft.com/office/powerpoint/2010/main" val="23020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23651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(SYS)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DDAC912-A230-FC3B-7BB8-8011489B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0" y="899125"/>
            <a:ext cx="4091425" cy="27907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D10F78-3872-E686-92E6-3480017B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11" y="929554"/>
            <a:ext cx="4575106" cy="2729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2B6F1A-5145-3777-38AB-2802A3BD5840}"/>
              </a:ext>
            </a:extLst>
          </p:cNvPr>
          <p:cNvSpPr txBox="1"/>
          <p:nvPr/>
        </p:nvSpPr>
        <p:spPr>
          <a:xfrm>
            <a:off x="588589" y="3745154"/>
            <a:ext cx="796682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sub_10486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会在系统试图查询目录文件时被调用，执行标准的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NtQueryDirectoryFile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查询，但在返回结果之后，会检查文件信息以确定是否需要对其进行修改。注意到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RtlCompareMemory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的第二个参数是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Unicode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字符串“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Mlwx”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，因此以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Mlwx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为开头的文件会进入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分支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06374-C07E-4E40-3706-7E5B17AFC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191" y="157168"/>
            <a:ext cx="2181694" cy="7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总结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225484A-95F6-1C76-0E8E-1B1B532E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5" y="2059513"/>
            <a:ext cx="5666015" cy="23150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752943-C37E-FD72-895C-698028F66D47}"/>
              </a:ext>
            </a:extLst>
          </p:cNvPr>
          <p:cNvSpPr txBox="1"/>
          <p:nvPr/>
        </p:nvSpPr>
        <p:spPr>
          <a:xfrm>
            <a:off x="1344385" y="961895"/>
            <a:ext cx="56660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+mj-ea"/>
                <a:ea typeface="+mj-ea"/>
              </a:rPr>
              <a:t>	</a:t>
            </a:r>
            <a:r>
              <a:rPr lang="zh-CN" altLang="en-US" sz="1600">
                <a:latin typeface="+mj-ea"/>
                <a:ea typeface="+mj-ea"/>
              </a:rPr>
              <a:t>它是一个用于隐藏文件的Rootkit，它使用了钩子来替代NtQueryDirectoryFile的入口，实现隐藏文件的功能，它将隐藏任何以Mlwx为开头的文件。它通过修改文件信息链表，来实现隐藏文件。</a:t>
            </a:r>
          </a:p>
        </p:txBody>
      </p:sp>
    </p:spTree>
    <p:extLst>
      <p:ext uri="{BB962C8B-B14F-4D97-AF65-F5344CB8AC3E}">
        <p14:creationId xmlns:p14="http://schemas.microsoft.com/office/powerpoint/2010/main" val="3862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3396615" y="2014855"/>
            <a:ext cx="2355215" cy="1200219"/>
            <a:chOff x="5318" y="3253"/>
            <a:chExt cx="3709" cy="1890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5318" y="3253"/>
              <a:ext cx="3709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Lab10-03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818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</a:t>
              </a:r>
              <a:r>
                <a:rPr lang="en-US" altLang="zh-CN" sz="120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FOUR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3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2612895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查壳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(Exeinfo PE)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D3A65-8BED-C0D5-396A-286B14A1410A}"/>
              </a:ext>
            </a:extLst>
          </p:cNvPr>
          <p:cNvSpPr txBox="1"/>
          <p:nvPr/>
        </p:nvSpPr>
        <p:spPr>
          <a:xfrm>
            <a:off x="2780198" y="4225844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无加壳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16550-DBA5-318C-20B0-D0B7EBD5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1443037"/>
            <a:ext cx="5640705" cy="2725749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039A5164-1887-58C4-B4A7-0E7D69E16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4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3093720" y="2034541"/>
            <a:ext cx="2954655" cy="1094168"/>
            <a:chOff x="4841" y="3284"/>
            <a:chExt cx="4653" cy="1723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4841" y="3284"/>
              <a:ext cx="4653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内核调试配置</a:t>
              </a: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818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ONE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4" y="890119"/>
            <a:ext cx="1284112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导入表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B35C4A3-59FD-AF4D-CD04-A03756AE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631019-F68F-D787-9450-FFFC4F91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6" y="1434950"/>
            <a:ext cx="3188631" cy="24715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EE1C55-037A-2F5D-0856-DA53B3C6BE7C}"/>
              </a:ext>
            </a:extLst>
          </p:cNvPr>
          <p:cNvSpPr txBox="1"/>
          <p:nvPr/>
        </p:nvSpPr>
        <p:spPr>
          <a:xfrm>
            <a:off x="824011" y="4066161"/>
            <a:ext cx="31886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创建服务，写入文件，启动服务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A7A744-CE67-23A4-C6FD-C503AB67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70" y="1434950"/>
            <a:ext cx="3830597" cy="2471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1EBFF8-C504-6A12-5D0D-FA18E43CB526}"/>
              </a:ext>
            </a:extLst>
          </p:cNvPr>
          <p:cNvSpPr txBox="1"/>
          <p:nvPr/>
        </p:nvSpPr>
        <p:spPr>
          <a:xfrm>
            <a:off x="4546635" y="4066161"/>
            <a:ext cx="363546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获取进程信息，进程链表插入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206DD-04A6-974C-5A72-9A3EE36B6DA1}"/>
              </a:ext>
            </a:extLst>
          </p:cNvPr>
          <p:cNvSpPr txBox="1"/>
          <p:nvPr/>
        </p:nvSpPr>
        <p:spPr>
          <a:xfrm>
            <a:off x="1971199" y="975176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A350B-DE27-C167-9027-9C3034EFC423}"/>
              </a:ext>
            </a:extLst>
          </p:cNvPr>
          <p:cNvSpPr txBox="1"/>
          <p:nvPr/>
        </p:nvSpPr>
        <p:spPr>
          <a:xfrm>
            <a:off x="6007187" y="978527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</a:t>
            </a:r>
          </a:p>
        </p:txBody>
      </p:sp>
    </p:spTree>
    <p:extLst>
      <p:ext uri="{BB962C8B-B14F-4D97-AF65-F5344CB8AC3E}">
        <p14:creationId xmlns:p14="http://schemas.microsoft.com/office/powerpoint/2010/main" val="20133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4" y="890119"/>
            <a:ext cx="1284112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B35C4A3-59FD-AF4D-CD04-A03756AE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206DD-04A6-974C-5A72-9A3EE36B6DA1}"/>
              </a:ext>
            </a:extLst>
          </p:cNvPr>
          <p:cNvSpPr txBox="1"/>
          <p:nvPr/>
        </p:nvSpPr>
        <p:spPr>
          <a:xfrm>
            <a:off x="1971199" y="975176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A350B-DE27-C167-9027-9C3034EFC423}"/>
              </a:ext>
            </a:extLst>
          </p:cNvPr>
          <p:cNvSpPr txBox="1"/>
          <p:nvPr/>
        </p:nvSpPr>
        <p:spPr>
          <a:xfrm>
            <a:off x="6240405" y="784677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28E0A7-314C-A86D-199D-7EB0AFDD6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1" y="1520845"/>
            <a:ext cx="3375115" cy="1977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6F154B-60D7-AD75-ACAA-865E75EF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69" y="1264969"/>
            <a:ext cx="3920434" cy="26135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A7439E-84BD-1FF5-9E1D-D1241E357C64}"/>
              </a:ext>
            </a:extLst>
          </p:cNvPr>
          <p:cNvSpPr txBox="1"/>
          <p:nvPr/>
        </p:nvSpPr>
        <p:spPr>
          <a:xfrm>
            <a:off x="1471548" y="3667004"/>
            <a:ext cx="2194961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使用了驱动文件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广告链接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57CC-6AFB-29D7-574D-C24C48AC5B49}"/>
              </a:ext>
            </a:extLst>
          </p:cNvPr>
          <p:cNvSpPr txBox="1"/>
          <p:nvPr/>
        </p:nvSpPr>
        <p:spPr>
          <a:xfrm>
            <a:off x="5898076" y="3940632"/>
            <a:ext cx="114003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设备名称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分析（</a:t>
            </a: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EXE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CA89C78-BADC-E709-E3E2-2B824225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1" y="759053"/>
            <a:ext cx="4141192" cy="2796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BA974-6D94-01DE-CC00-4C7226E2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92" y="759053"/>
            <a:ext cx="4471507" cy="27969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162386-054A-E8A1-A227-11A22677B936}"/>
              </a:ext>
            </a:extLst>
          </p:cNvPr>
          <p:cNvSpPr txBox="1"/>
          <p:nvPr/>
        </p:nvSpPr>
        <p:spPr>
          <a:xfrm>
            <a:off x="340677" y="3677538"/>
            <a:ext cx="826002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创建了一个名为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Process Helper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的服务，服务代码为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Lab10-03.sys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，创建一个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COM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对象实例，会使用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Navigate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方法周期性地导航广告网址。每次导航后，程序暂停大约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秒再次执行，达到一个广告展示效果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Lab07-02.exe)</a:t>
            </a:r>
          </a:p>
        </p:txBody>
      </p:sp>
    </p:spTree>
    <p:extLst>
      <p:ext uri="{BB962C8B-B14F-4D97-AF65-F5344CB8AC3E}">
        <p14:creationId xmlns:p14="http://schemas.microsoft.com/office/powerpoint/2010/main" val="266253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56192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分析（</a:t>
            </a: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SYS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687721D-F417-904F-241F-9DDF0AA8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1" y="659287"/>
            <a:ext cx="6748011" cy="28354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D94E53-1D53-C002-9149-8E1C0388B905}"/>
              </a:ext>
            </a:extLst>
          </p:cNvPr>
          <p:cNvSpPr txBox="1"/>
          <p:nvPr/>
        </p:nvSpPr>
        <p:spPr>
          <a:xfrm>
            <a:off x="310657" y="3684796"/>
            <a:ext cx="826002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创建了一个名为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ProcHelper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的设备对象，并设置驱动设备主函数表的第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0(IRP_MJ_CREATE)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2(IRP_MJ_CLOSE)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14(IRP_MJ_DEVICE_CONTROL)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个函数为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sub_10606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sub10666</a:t>
            </a:r>
          </a:p>
        </p:txBody>
      </p:sp>
    </p:spTree>
    <p:extLst>
      <p:ext uri="{BB962C8B-B14F-4D97-AF65-F5344CB8AC3E}">
        <p14:creationId xmlns:p14="http://schemas.microsoft.com/office/powerpoint/2010/main" val="11611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动态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B3FD8B6-F863-C27F-E6B7-0CB939531D79}"/>
              </a:ext>
            </a:extLst>
          </p:cNvPr>
          <p:cNvSpPr txBox="1"/>
          <p:nvPr/>
        </p:nvSpPr>
        <p:spPr>
          <a:xfrm>
            <a:off x="899478" y="1181081"/>
            <a:ext cx="32298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设备对象位于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\Device\ProcHelper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386635-1545-4615-015B-CBC9162C9651}"/>
              </a:ext>
            </a:extLst>
          </p:cNvPr>
          <p:cNvSpPr txBox="1"/>
          <p:nvPr/>
        </p:nvSpPr>
        <p:spPr>
          <a:xfrm>
            <a:off x="5101364" y="2668773"/>
            <a:ext cx="32298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命令查看标注的驱动对象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34E4CE-750F-57E5-7DA9-98BC4081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87" y="3134004"/>
            <a:ext cx="5486400" cy="15903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4BE6C-E934-4EDB-BE11-21187F13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7" y="1589010"/>
            <a:ext cx="4823777" cy="12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动态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3AE0C9A-E7B0-19A8-E265-1085A138F8EB}"/>
              </a:ext>
            </a:extLst>
          </p:cNvPr>
          <p:cNvSpPr txBox="1"/>
          <p:nvPr/>
        </p:nvSpPr>
        <p:spPr>
          <a:xfrm>
            <a:off x="1328262" y="655383"/>
            <a:ext cx="32298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主函数表项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7F33F-E06B-443B-70C4-EE7CB7DB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0" y="1167208"/>
            <a:ext cx="3354630" cy="1113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C030E4-439E-7EB0-7F1E-CE662DCA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61" y="1229377"/>
            <a:ext cx="4377156" cy="8687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4C6CFC-B1C9-C8FA-32A1-92F23772E796}"/>
              </a:ext>
            </a:extLst>
          </p:cNvPr>
          <p:cNvSpPr txBox="1"/>
          <p:nvPr/>
        </p:nvSpPr>
        <p:spPr>
          <a:xfrm>
            <a:off x="5260817" y="789797"/>
            <a:ext cx="255492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用于处理驱动无法处理的请求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A2B164-96AF-F82D-B4D0-5C98B13E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50" y="2902543"/>
            <a:ext cx="3354630" cy="1361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5EF08E-308C-C42A-80A2-A4ADEA8D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03" y="2594237"/>
            <a:ext cx="4204147" cy="16174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D5EBF1-CC22-9827-7644-5496D67901F1}"/>
              </a:ext>
            </a:extLst>
          </p:cNvPr>
          <p:cNvSpPr txBox="1"/>
          <p:nvPr/>
        </p:nvSpPr>
        <p:spPr>
          <a:xfrm>
            <a:off x="870908" y="2402955"/>
            <a:ext cx="239325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ba736606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 sub_10606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4B633-0C9D-49B6-0BA7-B5F88F1E5E59}"/>
              </a:ext>
            </a:extLst>
          </p:cNvPr>
          <p:cNvSpPr txBox="1"/>
          <p:nvPr/>
        </p:nvSpPr>
        <p:spPr>
          <a:xfrm>
            <a:off x="5422479" y="2160304"/>
            <a:ext cx="239325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ba736666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 sub_10666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E2B281-8253-13DF-0BF2-785F6F55C758}"/>
              </a:ext>
            </a:extLst>
          </p:cNvPr>
          <p:cNvSpPr txBox="1"/>
          <p:nvPr/>
        </p:nvSpPr>
        <p:spPr>
          <a:xfrm>
            <a:off x="492444" y="4315865"/>
            <a:ext cx="3229836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告诉操作系统请求成功，但是什么都没有做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1017C3-2B94-C3B3-2842-B00573203B46}"/>
              </a:ext>
            </a:extLst>
          </p:cNvPr>
          <p:cNvSpPr txBox="1"/>
          <p:nvPr/>
        </p:nvSpPr>
        <p:spPr>
          <a:xfrm>
            <a:off x="4184377" y="4155825"/>
            <a:ext cx="4707797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它调用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IoGetCurrentProcess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，返回了调用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DeviceIoControl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进程的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EPROCESS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结构，然后访问其偏移量为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0x88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的数据，接着访问偏移量为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0x8C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的下一个数据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4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动态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639391D-2541-AED1-018B-12480F41C149}"/>
              </a:ext>
            </a:extLst>
          </p:cNvPr>
          <p:cNvSpPr txBox="1"/>
          <p:nvPr/>
        </p:nvSpPr>
        <p:spPr>
          <a:xfrm>
            <a:off x="943424" y="3779273"/>
            <a:ext cx="279711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命令来查看对应偏移量的数据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81A35-D5B3-2E46-65AF-68CA7052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66" y="1463036"/>
            <a:ext cx="3148821" cy="2251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FA579B-B7B6-4629-53A2-2F985050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54" y="1375038"/>
            <a:ext cx="3315086" cy="2427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9C97DD-C759-A985-FA1A-F33621E4A0A0}"/>
              </a:ext>
            </a:extLst>
          </p:cNvPr>
          <p:cNvSpPr txBox="1"/>
          <p:nvPr/>
        </p:nvSpPr>
        <p:spPr>
          <a:xfrm>
            <a:off x="4492909" y="3871153"/>
            <a:ext cx="3402867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修改进程链表的前向指针，后向指针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8F34C-AEF7-B554-4807-97006BEEDD85}"/>
              </a:ext>
            </a:extLst>
          </p:cNvPr>
          <p:cNvSpPr txBox="1"/>
          <p:nvPr/>
        </p:nvSpPr>
        <p:spPr>
          <a:xfrm>
            <a:off x="7672340" y="2268325"/>
            <a:ext cx="1249987" cy="98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//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获取后一项指针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//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获取前一项指针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//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使下一项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Blink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指向前一项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56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总结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D6C4703-68F4-46BE-9D99-8E6DA589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76" y="2328473"/>
            <a:ext cx="6067425" cy="167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1C8ABD-DD63-5696-CCC0-5C63BDECA708}"/>
              </a:ext>
            </a:extLst>
          </p:cNvPr>
          <p:cNvSpPr txBox="1"/>
          <p:nvPr/>
        </p:nvSpPr>
        <p:spPr>
          <a:xfrm>
            <a:off x="1447612" y="1307957"/>
            <a:ext cx="5666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+mj-ea"/>
                <a:ea typeface="+mj-ea"/>
              </a:rPr>
              <a:t>	exe</a:t>
            </a:r>
            <a:r>
              <a:rPr lang="zh-CN" altLang="en-US" sz="1600">
                <a:latin typeface="+mj-ea"/>
                <a:ea typeface="+mj-ea"/>
              </a:rPr>
              <a:t>恶意代码将加载驱动，然后每</a:t>
            </a:r>
            <a:r>
              <a:rPr lang="en-US" altLang="zh-CN" sz="1600">
                <a:latin typeface="+mj-ea"/>
                <a:ea typeface="+mj-ea"/>
              </a:rPr>
              <a:t>30</a:t>
            </a:r>
            <a:r>
              <a:rPr lang="zh-CN" altLang="en-US" sz="1600">
                <a:latin typeface="+mj-ea"/>
                <a:ea typeface="+mj-ea"/>
              </a:rPr>
              <a:t>秒弹出一次广告，这个驱动通过摘除进程环境块</a:t>
            </a:r>
            <a:r>
              <a:rPr lang="en-US" altLang="zh-CN" sz="1600">
                <a:latin typeface="+mj-ea"/>
                <a:ea typeface="+mj-ea"/>
              </a:rPr>
              <a:t>PEB</a:t>
            </a:r>
            <a:r>
              <a:rPr lang="zh-CN" altLang="en-US" sz="1600">
                <a:latin typeface="+mj-ea"/>
                <a:ea typeface="+mj-ea"/>
              </a:rPr>
              <a:t>，来隐藏它的进程。</a:t>
            </a:r>
          </a:p>
        </p:txBody>
      </p:sp>
    </p:spTree>
    <p:extLst>
      <p:ext uri="{BB962C8B-B14F-4D97-AF65-F5344CB8AC3E}">
        <p14:creationId xmlns:p14="http://schemas.microsoft.com/office/powerpoint/2010/main" val="16331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3531870" y="2014855"/>
            <a:ext cx="2090420" cy="1200219"/>
            <a:chOff x="5531" y="3253"/>
            <a:chExt cx="3292" cy="1890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5531" y="3253"/>
              <a:ext cx="329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Yara</a:t>
              </a:r>
              <a:r>
                <a:rPr lang="zh-CN" altLang="en-US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818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</a:t>
              </a:r>
              <a:r>
                <a:rPr lang="en-US" altLang="zh-CN" sz="120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FIVE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5167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Yara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规则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7068FC-54F0-C2B2-B4EB-D436B6BD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" y="1459977"/>
            <a:ext cx="3512622" cy="25439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0B32F5F-9FAD-761D-43B4-C42F9B49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99" y="906782"/>
            <a:ext cx="4240841" cy="36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内核调试配置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CCA528-299F-4011-66DB-BA4527FC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89" y="1325885"/>
            <a:ext cx="5168191" cy="34229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700B2B-B9F8-E154-A266-9B4A520B4181}"/>
              </a:ext>
            </a:extLst>
          </p:cNvPr>
          <p:cNvSpPr txBox="1"/>
          <p:nvPr/>
        </p:nvSpPr>
        <p:spPr>
          <a:xfrm>
            <a:off x="2894498" y="875327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串行端口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2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5167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Yara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规则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52F7B5-1CD8-BD87-04F5-75C068A9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" y="1408773"/>
            <a:ext cx="3999400" cy="2553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E125FEE-66E8-8FB9-8F53-98B5210E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93" y="973027"/>
            <a:ext cx="4357450" cy="38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5167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Yara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规则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368F8-B555-DC10-93E8-0ADA64FE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" y="984290"/>
            <a:ext cx="4723375" cy="3755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1D3D18-ACBE-7550-9793-C9533A87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71" y="2499362"/>
            <a:ext cx="3221240" cy="2301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A0F480-57D8-D14D-43EE-05792F48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4" y="197623"/>
            <a:ext cx="3221239" cy="23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2689860" y="2014855"/>
            <a:ext cx="3767455" cy="1113854"/>
            <a:chOff x="4205" y="3253"/>
            <a:chExt cx="5933" cy="1754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4205" y="3253"/>
              <a:ext cx="5933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IDA</a:t>
              </a:r>
              <a:r>
                <a:rPr lang="zh-CN" altLang="en-US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3600" b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脚本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818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</a:t>
              </a:r>
              <a:r>
                <a:rPr lang="en-US" altLang="zh-CN" sz="120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SIX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330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脚本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CD4C4-9A61-044F-4459-017EC4B5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" y="1537337"/>
            <a:ext cx="4297052" cy="3225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21D001-C109-7F65-E83A-98013BD7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08" y="1537336"/>
            <a:ext cx="4633647" cy="32251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1F0314-2651-8B86-4769-139CE51C9AAB}"/>
              </a:ext>
            </a:extLst>
          </p:cNvPr>
          <p:cNvSpPr txBox="1"/>
          <p:nvPr/>
        </p:nvSpPr>
        <p:spPr>
          <a:xfrm>
            <a:off x="797159" y="885606"/>
            <a:ext cx="377484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获取常见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API(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CreateProcess)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343267-395E-C62E-0D8C-CC27BF1CB6E4}"/>
              </a:ext>
            </a:extLst>
          </p:cNvPr>
          <p:cNvSpPr txBox="1"/>
          <p:nvPr/>
        </p:nvSpPr>
        <p:spPr>
          <a:xfrm>
            <a:off x="5279873" y="887292"/>
            <a:ext cx="290251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获取函数内调用的函数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330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脚本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F1F65D-4834-3965-3CA4-C8FD79BE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7" y="830580"/>
            <a:ext cx="3895583" cy="40314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667959-06CA-63CA-431B-4CE5175F2713}"/>
              </a:ext>
            </a:extLst>
          </p:cNvPr>
          <p:cNvSpPr txBox="1"/>
          <p:nvPr/>
        </p:nvSpPr>
        <p:spPr>
          <a:xfrm>
            <a:off x="4572000" y="1120953"/>
            <a:ext cx="3635528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自动化地遍历主函数的指令，识别所有直接的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函数调用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，并排除那些属于已知标准库或系统调用的函数。它输出每个分析的函数所调用的函数列表，并对那些不在已知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API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列表中的函数递归地执行相同的操作，从而构建出一个函数调用图。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447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>
            <a:extLst>
              <a:ext uri="{FF2B5EF4-FFF2-40B4-BE49-F238E27FC236}">
                <a16:creationId xmlns:a16="http://schemas.microsoft.com/office/drawing/2014/main" id="{1A1355A1-4B6A-2FBA-D76A-A869C538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330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IDA</a:t>
            </a: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脚本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7C71C6-69F0-82F5-4D2C-F5721317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7" y="1775936"/>
            <a:ext cx="2902235" cy="2499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22DA8F-A62B-F86A-C34D-0025AECC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42" y="1350029"/>
            <a:ext cx="2601158" cy="2940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BA3B2A-BE1A-1102-F3C7-C69386C3D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868204"/>
            <a:ext cx="3572493" cy="3407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2E48F5-1884-7AD6-06DD-E525F990406C}"/>
              </a:ext>
            </a:extLst>
          </p:cNvPr>
          <p:cNvSpPr txBox="1"/>
          <p:nvPr/>
        </p:nvSpPr>
        <p:spPr>
          <a:xfrm>
            <a:off x="3089493" y="4402889"/>
            <a:ext cx="249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直观地看出函数调用</a:t>
            </a:r>
          </a:p>
        </p:txBody>
      </p:sp>
    </p:spTree>
    <p:extLst>
      <p:ext uri="{BB962C8B-B14F-4D97-AF65-F5344CB8AC3E}">
        <p14:creationId xmlns:p14="http://schemas.microsoft.com/office/powerpoint/2010/main" val="2969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5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946" name="矩形 92"/>
          <p:cNvSpPr/>
          <p:nvPr/>
        </p:nvSpPr>
        <p:spPr>
          <a:xfrm>
            <a:off x="283591" y="749128"/>
            <a:ext cx="8576818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947" name="矩形 23"/>
          <p:cNvSpPr/>
          <p:nvPr/>
        </p:nvSpPr>
        <p:spPr>
          <a:xfrm>
            <a:off x="1794133" y="1053657"/>
            <a:ext cx="5474457" cy="171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THANKS!</a:t>
            </a:r>
          </a:p>
        </p:txBody>
      </p:sp>
      <p:sp>
        <p:nvSpPr>
          <p:cNvPr id="1048948" name="矩形 25"/>
          <p:cNvSpPr/>
          <p:nvPr/>
        </p:nvSpPr>
        <p:spPr>
          <a:xfrm>
            <a:off x="1388540" y="2694662"/>
            <a:ext cx="6367263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请老师</a:t>
            </a:r>
            <a:r>
              <a:rPr lang="zh-CN" altLang="en-US" sz="4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40399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内核调试配置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1F19FDA-C744-C325-DA95-24F000C6BAF7}"/>
              </a:ext>
            </a:extLst>
          </p:cNvPr>
          <p:cNvSpPr txBox="1"/>
          <p:nvPr/>
        </p:nvSpPr>
        <p:spPr>
          <a:xfrm>
            <a:off x="2909738" y="1180127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修改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C:\\boot.ini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79B087-8DB2-4F3A-224F-10CCCAB7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0" y="1789819"/>
            <a:ext cx="7386880" cy="26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5"/>
          <p:cNvSpPr txBox="1">
            <a:spLocks noChangeArrowheads="1"/>
          </p:cNvSpPr>
          <p:nvPr/>
        </p:nvSpPr>
        <p:spPr bwMode="auto">
          <a:xfrm>
            <a:off x="310657" y="197622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内核调试配置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9526E49-2BA5-3B00-870A-4B0A912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1325879"/>
            <a:ext cx="4368165" cy="3337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FDF2CE-0EEE-0BCE-A4D3-27ED74D0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5877"/>
            <a:ext cx="4451985" cy="33375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F82B92-DF88-A481-CE6A-389289094C5E}"/>
              </a:ext>
            </a:extLst>
          </p:cNvPr>
          <p:cNvSpPr txBox="1"/>
          <p:nvPr/>
        </p:nvSpPr>
        <p:spPr>
          <a:xfrm>
            <a:off x="2871638" y="807916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启动虚拟机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&amp; WinDBG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3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任意多边形: 形状 49"/>
          <p:cNvSpPr/>
          <p:nvPr/>
        </p:nvSpPr>
        <p:spPr>
          <a:xfrm>
            <a:off x="-13487" y="0"/>
            <a:ext cx="5762534" cy="5143500"/>
          </a:xfrm>
          <a:custGeom>
            <a:avLst/>
            <a:gdLst>
              <a:gd name="connsiteX0" fmla="*/ 0 w 5762534"/>
              <a:gd name="connsiteY0" fmla="*/ 0 h 5143500"/>
              <a:gd name="connsiteX1" fmla="*/ 3533084 w 5762534"/>
              <a:gd name="connsiteY1" fmla="*/ 0 h 5143500"/>
              <a:gd name="connsiteX2" fmla="*/ 5762534 w 5762534"/>
              <a:gd name="connsiteY2" fmla="*/ 5143500 h 5143500"/>
              <a:gd name="connsiteX3" fmla="*/ 0 w 576253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534" h="5143500">
                <a:moveTo>
                  <a:pt x="0" y="0"/>
                </a:moveTo>
                <a:lnTo>
                  <a:pt x="3533084" y="0"/>
                </a:lnTo>
                <a:lnTo>
                  <a:pt x="5762534" y="5143500"/>
                </a:lnTo>
                <a:lnTo>
                  <a:pt x="0" y="51435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8601" name="矩形 92"/>
          <p:cNvSpPr/>
          <p:nvPr/>
        </p:nvSpPr>
        <p:spPr>
          <a:xfrm>
            <a:off x="282956" y="749128"/>
            <a:ext cx="8576818" cy="36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3395980" y="2014855"/>
            <a:ext cx="2355215" cy="1200219"/>
            <a:chOff x="5317" y="3253"/>
            <a:chExt cx="3709" cy="1890"/>
          </a:xfrm>
        </p:grpSpPr>
        <p:sp>
          <p:nvSpPr>
            <p:cNvPr id="1048602" name="文本框 5"/>
            <p:cNvSpPr txBox="1">
              <a:spLocks noChangeArrowheads="1"/>
            </p:cNvSpPr>
            <p:nvPr/>
          </p:nvSpPr>
          <p:spPr bwMode="auto">
            <a:xfrm>
              <a:off x="5317" y="3253"/>
              <a:ext cx="3709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Lab10-01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145729" name="直接连接符 98"/>
            <p:cNvCxnSpPr/>
            <p:nvPr/>
          </p:nvCxnSpPr>
          <p:spPr>
            <a:xfrm>
              <a:off x="7029" y="4440"/>
              <a:ext cx="342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3" name="矩形: 圆角 1"/>
            <p:cNvSpPr/>
            <p:nvPr/>
          </p:nvSpPr>
          <p:spPr>
            <a:xfrm>
              <a:off x="6260" y="4578"/>
              <a:ext cx="1818" cy="42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PART </a:t>
              </a:r>
              <a:r>
                <a:rPr lang="en-US" altLang="zh-CN" sz="120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TWO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280" y="1221105"/>
            <a:ext cx="1654810" cy="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0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5" y="890119"/>
            <a:ext cx="2612895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查壳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(Exeinfo PE)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D3A65-8BED-C0D5-396A-286B14A1410A}"/>
              </a:ext>
            </a:extLst>
          </p:cNvPr>
          <p:cNvSpPr txBox="1"/>
          <p:nvPr/>
        </p:nvSpPr>
        <p:spPr>
          <a:xfrm>
            <a:off x="2780198" y="4225844"/>
            <a:ext cx="301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无加壳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868B9-E28C-5F52-1438-549083F4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43" y="1454467"/>
            <a:ext cx="5634038" cy="2707419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79F453DE-F268-1593-E07E-B10898C9C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3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0" name="直接连接符 74"/>
          <p:cNvCxnSpPr/>
          <p:nvPr/>
        </p:nvCxnSpPr>
        <p:spPr>
          <a:xfrm>
            <a:off x="-6855" y="659287"/>
            <a:ext cx="46976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64">
            <a:extLst>
              <a:ext uri="{FF2B5EF4-FFF2-40B4-BE49-F238E27FC236}">
                <a16:creationId xmlns:a16="http://schemas.microsoft.com/office/drawing/2014/main" id="{573FEBF1-CA03-884B-C458-8C30F32323F8}"/>
              </a:ext>
            </a:extLst>
          </p:cNvPr>
          <p:cNvSpPr/>
          <p:nvPr/>
        </p:nvSpPr>
        <p:spPr>
          <a:xfrm>
            <a:off x="-6854" y="890119"/>
            <a:ext cx="1284112" cy="46166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导入表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EB35C4A3-59FD-AF4D-CD04-A03756AE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57" y="19762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noProof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静态分析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E1C55-037A-2F5D-0856-DA53B3C6BE7C}"/>
              </a:ext>
            </a:extLst>
          </p:cNvPr>
          <p:cNvSpPr txBox="1"/>
          <p:nvPr/>
        </p:nvSpPr>
        <p:spPr>
          <a:xfrm>
            <a:off x="824011" y="4066161"/>
            <a:ext cx="31886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创建服务，写入文件，启动服务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EBFF8-C504-6A12-5D0D-FA18E43CB526}"/>
              </a:ext>
            </a:extLst>
          </p:cNvPr>
          <p:cNvSpPr txBox="1"/>
          <p:nvPr/>
        </p:nvSpPr>
        <p:spPr>
          <a:xfrm>
            <a:off x="5575826" y="4044240"/>
            <a:ext cx="205838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&amp;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修改注册表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206DD-04A6-974C-5A72-9A3EE36B6DA1}"/>
              </a:ext>
            </a:extLst>
          </p:cNvPr>
          <p:cNvSpPr txBox="1"/>
          <p:nvPr/>
        </p:nvSpPr>
        <p:spPr>
          <a:xfrm>
            <a:off x="1971199" y="975176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A350B-DE27-C167-9027-9C3034EFC423}"/>
              </a:ext>
            </a:extLst>
          </p:cNvPr>
          <p:cNvSpPr txBox="1"/>
          <p:nvPr/>
        </p:nvSpPr>
        <p:spPr>
          <a:xfrm>
            <a:off x="6007187" y="975175"/>
            <a:ext cx="59783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SYS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7BBEBE-4B2D-E9BD-2AC0-9F2AEC6D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8" y="1434949"/>
            <a:ext cx="3551835" cy="23151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4DCC70-4206-8981-B70D-05DB783C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90" y="1445441"/>
            <a:ext cx="4140522" cy="2301341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5578EFB-BDC3-E302-22BC-30B65D097C32}"/>
              </a:ext>
            </a:extLst>
          </p:cNvPr>
          <p:cNvCxnSpPr>
            <a:cxnSpLocks/>
          </p:cNvCxnSpPr>
          <p:nvPr/>
        </p:nvCxnSpPr>
        <p:spPr>
          <a:xfrm flipH="1">
            <a:off x="6427906" y="705001"/>
            <a:ext cx="634978" cy="1346619"/>
          </a:xfrm>
          <a:prstGeom prst="straightConnector1">
            <a:avLst/>
          </a:prstGeom>
          <a:ln w="12700">
            <a:solidFill>
              <a:schemeClr val="tx1"/>
            </a:solidFill>
            <a:headEnd w="lg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DE9662F-0DC9-F3D5-6FB2-7BA55D595D7E}"/>
              </a:ext>
            </a:extLst>
          </p:cNvPr>
          <p:cNvSpPr txBox="1"/>
          <p:nvPr/>
        </p:nvSpPr>
        <p:spPr>
          <a:xfrm>
            <a:off x="5800554" y="197370"/>
            <a:ext cx="292589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“Rt”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开头：内核函数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0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mQ2Y2RjYmMxMGE1OGVlYTdhNzhjZjY1YjhjOWRiZTlk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heme/theme1.xml><?xml version="1.0" encoding="utf-8"?>
<a:theme xmlns:a="http://schemas.openxmlformats.org/drawingml/2006/main" name="Office 主题">
  <a:themeElements>
    <a:clrScheme name="霞光万道">
      <a:dk1>
        <a:srgbClr val="000000"/>
      </a:dk1>
      <a:lt1>
        <a:srgbClr val="FFFFFF"/>
      </a:lt1>
      <a:dk2>
        <a:srgbClr val="D58A9B"/>
      </a:dk2>
      <a:lt2>
        <a:srgbClr val="A44F6C"/>
      </a:lt2>
      <a:accent1>
        <a:srgbClr val="824379"/>
      </a:accent1>
      <a:accent2>
        <a:srgbClr val="623670"/>
      </a:accent2>
      <a:accent3>
        <a:srgbClr val="FED226"/>
      </a:accent3>
      <a:accent4>
        <a:srgbClr val="E3872C"/>
      </a:accent4>
      <a:accent5>
        <a:srgbClr val="32456B"/>
      </a:accent5>
      <a:accent6>
        <a:srgbClr val="170D30"/>
      </a:accent6>
      <a:hlink>
        <a:srgbClr val="FEEF50"/>
      </a:hlink>
      <a:folHlink>
        <a:srgbClr val="FED114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1142</Words>
  <Application>Microsoft Office PowerPoint</Application>
  <PresentationFormat>全屏显示(16:9)</PresentationFormat>
  <Paragraphs>161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 Unicode MS</vt:lpstr>
      <vt:lpstr>等线</vt:lpstr>
      <vt:lpstr>黑体</vt:lpstr>
      <vt:lpstr>华文行楷</vt:lpstr>
      <vt:lpstr>微软雅黑</vt:lpstr>
      <vt:lpstr>微软雅黑 Light</vt:lpstr>
      <vt:lpstr>Arial</vt:lpstr>
      <vt:lpstr>Calibri</vt:lpstr>
      <vt:lpstr>Calibri Light</vt:lpstr>
      <vt:lpstr>Century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Administrator</cp:lastModifiedBy>
  <cp:revision>155</cp:revision>
  <dcterms:created xsi:type="dcterms:W3CDTF">2022-09-04T11:54:44Z</dcterms:created>
  <dcterms:modified xsi:type="dcterms:W3CDTF">2023-11-13T01:38:39Z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KSOTemplateUUID">
    <vt:lpwstr>v1.0_mb_Q7U2seEQF9XVCIMfJAc3Hw==</vt:lpwstr>
  </property>
  <property fmtid="{D5CDD505-2E9C-101B-9397-08002B2CF9AE}" pid="4" name="ICV">
    <vt:lpwstr>8d86009962274bafbfa8fbbd1bc2ecfe</vt:lpwstr>
  </property>
</Properties>
</file>